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83" r:id="rId2"/>
    <p:sldId id="268" r:id="rId3"/>
    <p:sldId id="285" r:id="rId4"/>
    <p:sldId id="286" r:id="rId5"/>
    <p:sldId id="287" r:id="rId6"/>
    <p:sldId id="292" r:id="rId7"/>
    <p:sldId id="288" r:id="rId8"/>
    <p:sldId id="289" r:id="rId9"/>
    <p:sldId id="290" r:id="rId10"/>
    <p:sldId id="291" r:id="rId11"/>
    <p:sldId id="294" r:id="rId12"/>
    <p:sldId id="295" r:id="rId13"/>
    <p:sldId id="298" r:id="rId14"/>
    <p:sldId id="299" r:id="rId15"/>
    <p:sldId id="284" r:id="rId16"/>
    <p:sldId id="300" r:id="rId17"/>
    <p:sldId id="297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ente di Microsoft Office" initials="Office" lastIdx="1" clrIdx="0">
    <p:extLst/>
  </p:cmAuthor>
  <p:cmAuthor id="2" name="Utente di Microsoft Office" initials="Office [2]" lastIdx="1" clrIdx="1">
    <p:extLst/>
  </p:cmAuthor>
  <p:cmAuthor id="3" name="Irvin Aloise" initials="IA" lastIdx="6" clrIdx="2">
    <p:extLst>
      <p:ext uri="{19B8F6BF-5375-455C-9EA6-DF929625EA0E}">
        <p15:presenceInfo xmlns:p15="http://schemas.microsoft.com/office/powerpoint/2012/main" userId="d3a0a2b9735fd50c" providerId="Windows Live"/>
      </p:ext>
    </p:extLst>
  </p:cmAuthor>
  <p:cmAuthor id="4" name="Andrea Gigli" initials="AG" lastIdx="20" clrIdx="3">
    <p:extLst>
      <p:ext uri="{19B8F6BF-5375-455C-9EA6-DF929625EA0E}">
        <p15:presenceInfo xmlns:p15="http://schemas.microsoft.com/office/powerpoint/2012/main" userId="3f62b9a7473bee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ECA"/>
    <a:srgbClr val="FFFFAF"/>
    <a:srgbClr val="F1FF9F"/>
    <a:srgbClr val="822434"/>
    <a:srgbClr val="006778"/>
    <a:srgbClr val="9F5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83245" autoAdjust="0"/>
  </p:normalViewPr>
  <p:slideViewPr>
    <p:cSldViewPr snapToGrid="0">
      <p:cViewPr varScale="1">
        <p:scale>
          <a:sx n="62" d="100"/>
          <a:sy n="62" d="100"/>
        </p:scale>
        <p:origin x="10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11-09T21:30:35.092" idx="19">
    <p:pos x="610" y="3250"/>
    <p:text>esempio HL GRAPHICS HapticMaterials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11-09T20:01:48.844" idx="18">
    <p:pos x="722" y="1353"/>
    <p:text>virtual scene!!!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11-09T23:48:55.505" idx="20">
    <p:pos x="6004" y="2021"/>
    <p:text>stiffness come diffuse specular shininess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FCFDC-96F8-4876-ACAE-9C59B90CB121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FB53D-BAB3-4D94-8DE6-03F403C9C3CA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17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FB53D-BAB3-4D94-8DE6-03F403C9C3C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45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557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571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6905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9147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841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6000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2019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6047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9650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7434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7032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6B516-D6AE-4005-BCFB-FB6FC7F4DE0B}" type="datetimeFigureOut">
              <a:rPr lang="it-IT" smtClean="0"/>
              <a:t>09/11/2016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5C52F-6B47-41BC-A2BE-7738E75B15A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8179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comments" Target="../comments/comment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comments" Target="../comments/commen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3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0" y="0"/>
            <a:ext cx="12189884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dirty="0"/>
          </a:p>
        </p:txBody>
      </p: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0" y="2759075"/>
            <a:ext cx="12189884" cy="4098925"/>
            <a:chOff x="0" y="1738"/>
            <a:chExt cx="5760" cy="2582"/>
          </a:xfrm>
        </p:grpSpPr>
        <p:pic>
          <p:nvPicPr>
            <p:cNvPr id="6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3" descr="logo +marchi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4321" cy="7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709748" y="772795"/>
            <a:ext cx="6645081" cy="1213485"/>
          </a:xfrm>
        </p:spPr>
        <p:txBody>
          <a:bodyPr anchor="t">
            <a:noAutofit/>
          </a:bodyPr>
          <a:lstStyle/>
          <a:p>
            <a:r>
              <a:rPr lang="en-GB" altLang="it-IT" sz="2800" b="1" cap="small" spc="300" dirty="0" smtClean="0">
                <a:solidFill>
                  <a:schemeClr val="bg1"/>
                </a:solidFill>
              </a:rPr>
              <a:t>Introduction to the </a:t>
            </a:r>
            <a:br>
              <a:rPr lang="en-GB" altLang="it-IT" sz="2800" b="1" cap="small" spc="300" dirty="0" smtClean="0">
                <a:solidFill>
                  <a:schemeClr val="bg1"/>
                </a:solidFill>
              </a:rPr>
            </a:br>
            <a:r>
              <a:rPr lang="en-GB" altLang="it-IT" sz="2800" b="1" cap="small" spc="300" dirty="0" err="1" smtClean="0">
                <a:solidFill>
                  <a:schemeClr val="bg1"/>
                </a:solidFill>
              </a:rPr>
              <a:t>Geomagic</a:t>
            </a:r>
            <a:r>
              <a:rPr lang="en-GB" altLang="it-IT" sz="2800" b="1" cap="small" spc="300" dirty="0" smtClean="0">
                <a:solidFill>
                  <a:schemeClr val="bg1"/>
                </a:solidFill>
              </a:rPr>
              <a:t> </a:t>
            </a:r>
            <a:r>
              <a:rPr lang="en-GB" altLang="it-IT" sz="2800" b="1" cap="small" spc="300" dirty="0">
                <a:solidFill>
                  <a:schemeClr val="bg1"/>
                </a:solidFill>
              </a:rPr>
              <a:t>T</a:t>
            </a:r>
            <a:r>
              <a:rPr lang="en-GB" altLang="it-IT" sz="2800" b="1" cap="small" spc="300" dirty="0" smtClean="0">
                <a:solidFill>
                  <a:schemeClr val="bg1"/>
                </a:solidFill>
              </a:rPr>
              <a:t>ouch haptic </a:t>
            </a:r>
            <a:r>
              <a:rPr lang="en-GB" altLang="it-IT" sz="2800" b="1" cap="small" spc="300" dirty="0" smtClean="0">
                <a:solidFill>
                  <a:schemeClr val="bg1"/>
                </a:solidFill>
              </a:rPr>
              <a:t>device </a:t>
            </a:r>
            <a:br>
              <a:rPr lang="en-GB" altLang="it-IT" sz="2800" b="1" cap="small" spc="300" dirty="0" smtClean="0">
                <a:solidFill>
                  <a:schemeClr val="bg1"/>
                </a:solidFill>
              </a:rPr>
            </a:br>
            <a:r>
              <a:rPr lang="en-GB" altLang="it-IT" sz="2800" b="1" cap="small" spc="300" dirty="0" smtClean="0">
                <a:solidFill>
                  <a:schemeClr val="bg1"/>
                </a:solidFill>
              </a:rPr>
              <a:t>and the relative software libraries</a:t>
            </a:r>
            <a:endParaRPr lang="en-GB" altLang="it-IT" sz="2800" b="1" cap="small" spc="300" dirty="0">
              <a:solidFill>
                <a:schemeClr val="bg1"/>
              </a:solidFill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709749" y="3425825"/>
            <a:ext cx="664508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Faculty of Information Engineering, Computer Science and Statistics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M.Sc. </a:t>
            </a:r>
            <a:r>
              <a:rPr lang="en-GB" altLang="it-IT" sz="1800" b="1" i="1" dirty="0" smtClean="0">
                <a:solidFill>
                  <a:srgbClr val="FFFFFF"/>
                </a:solidFill>
                <a:latin typeface="+mj-lt"/>
              </a:rPr>
              <a:t>in Artificial Intelligence and Robotics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SzTx/>
              <a:buFontTx/>
              <a:buNone/>
              <a:tabLst/>
              <a:defRPr/>
            </a:pPr>
            <a:r>
              <a:rPr kumimoji="0" lang="en-GB" altLang="it-IT" sz="1800" b="1" i="1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AA</a:t>
            </a:r>
            <a:r>
              <a:rPr kumimoji="0" lang="en-GB" altLang="it-IT" sz="1800" b="1" i="1" u="none" strike="noStrike" kern="1200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 2015-2016</a:t>
            </a:r>
          </a:p>
        </p:txBody>
      </p:sp>
      <p:sp>
        <p:nvSpPr>
          <p:cNvPr id="13" name="Rectangle 4"/>
          <p:cNvSpPr txBox="1">
            <a:spLocks noChangeArrowheads="1"/>
          </p:cNvSpPr>
          <p:nvPr/>
        </p:nvSpPr>
        <p:spPr bwMode="auto">
          <a:xfrm>
            <a:off x="779194" y="5636418"/>
            <a:ext cx="4420603" cy="1010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defRPr/>
            </a:pPr>
            <a:r>
              <a:rPr lang="en-GB" sz="1800" cap="small" dirty="0" smtClean="0">
                <a:solidFill>
                  <a:schemeClr val="bg1"/>
                </a:solidFill>
                <a:latin typeface="+mj-lt"/>
              </a:rPr>
              <a:t>Professor:</a:t>
            </a:r>
          </a:p>
          <a:p>
            <a:pPr lvl="0" algn="l">
              <a:defRPr/>
            </a:pPr>
            <a:r>
              <a:rPr kumimoji="0" lang="en-GB" altLang="it-IT" sz="1800" b="0" i="1" u="none" strike="noStrike" kern="1200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Alessandro De Luca</a:t>
            </a:r>
          </a:p>
        </p:txBody>
      </p:sp>
      <p:sp>
        <p:nvSpPr>
          <p:cNvPr id="14" name="Rectangle 4"/>
          <p:cNvSpPr txBox="1">
            <a:spLocks noChangeArrowheads="1"/>
          </p:cNvSpPr>
          <p:nvPr/>
        </p:nvSpPr>
        <p:spPr bwMode="auto">
          <a:xfrm>
            <a:off x="5978991" y="5636418"/>
            <a:ext cx="5375839" cy="1010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fontAlgn="base">
              <a:spcBef>
                <a:spcPct val="20000"/>
              </a:spcBef>
              <a:spcAft>
                <a:spcPct val="0"/>
              </a:spcAft>
              <a:buClr>
                <a:srgbClr val="822433"/>
              </a:buClr>
              <a:buNone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defRPr/>
            </a:pPr>
            <a:r>
              <a:rPr lang="en-GB" sz="1800" cap="small" dirty="0" smtClean="0">
                <a:solidFill>
                  <a:schemeClr val="bg1"/>
                </a:solidFill>
                <a:latin typeface="+mj-lt"/>
              </a:rPr>
              <a:t>Presenters:</a:t>
            </a:r>
          </a:p>
          <a:p>
            <a:pPr lvl="0" algn="r">
              <a:defRPr/>
            </a:pP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Andrea Gigli, Antonio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Cifonelli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, Irvin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Aloise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,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Mirco</a:t>
            </a:r>
            <a:r>
              <a:rPr lang="en-GB" sz="1800" i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GB" sz="1800" i="1" dirty="0" err="1" smtClean="0">
                <a:solidFill>
                  <a:schemeClr val="bg1"/>
                </a:solidFill>
                <a:latin typeface="+mj-lt"/>
              </a:rPr>
              <a:t>Colosi</a:t>
            </a:r>
            <a:endParaRPr kumimoji="0" lang="en-GB" altLang="it-IT" sz="1800" b="0" i="1" u="none" strike="noStrike" kern="1200" cap="none" spc="0" normalizeH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92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OpenHaptics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Toolkit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1116012" y="1033349"/>
            <a:ext cx="9831389" cy="223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Proprietary (3DSystems) C++ libraries that allow: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Interfacing with all the </a:t>
            </a:r>
            <a:r>
              <a:rPr lang="en-GB" altLang="it-IT" sz="2000" b="0" dirty="0">
                <a:solidFill>
                  <a:schemeClr val="tx1"/>
                </a:solidFill>
              </a:rPr>
              <a:t>haptic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devices of the Phantom family (by 3DSystems)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Development of software for the interaction with the virtual environment through the interface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Integrated graphic and haptic rendering of the virtual scene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endParaRPr lang="en-GB" altLang="it-IT" sz="12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3 groups of API from high-level to low-level: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, HLAPI, HDAPI</a:t>
            </a: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1" y="3212470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Quick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1116012" y="3766095"/>
            <a:ext cx="9831389" cy="2348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Idea: High-level API for an ease setting of the virtual scene and of the graphic/haptic rendering.</a:t>
            </a:r>
          </a:p>
          <a:p>
            <a:pPr lvl="0" algn="just">
              <a:defRPr/>
            </a:pPr>
            <a:endParaRPr lang="en-GB" altLang="it-IT" sz="11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can do with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simple shapes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Interact with the shapes graphically and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haptically</a:t>
            </a: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Use pre-defined force effects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callbacks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on contact event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879" y="165379"/>
            <a:ext cx="4781550" cy="1162050"/>
          </a:xfrm>
          <a:prstGeom prst="rect">
            <a:avLst/>
          </a:prstGeom>
        </p:spPr>
      </p:pic>
      <p:sp>
        <p:nvSpPr>
          <p:cNvPr id="16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10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7702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Quick </a:t>
            </a: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haptics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(2)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9831389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a window where to graphically render the scene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device space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shapes and their properties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the cursor (collect informations about device and shapes)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QuickHaptics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will manage: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Insertion of many default parameters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Communication with the 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Graphic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Collisions 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Synchronization between graphic and haptic rendering (30Hz vs 1000Hz)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Disadvantages: API functions are very “closed”, you don’t have access to many informations and cannot perform complex tasks.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11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2187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HLAPI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9831389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you can do with HLAPI: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complex graphic and haptic scene using OpenGL formalism.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callbacks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for a set of events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constraints (virtual fixtures)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</a:t>
            </a:r>
            <a:r>
              <a:rPr lang="en-GB" altLang="it-IT" sz="2000" b="0" dirty="0">
                <a:solidFill>
                  <a:schemeClr val="tx1"/>
                </a:solidFill>
              </a:rPr>
              <a:t>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shapes using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openGL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formalism (vertices, edges, transformations, material properties). The physical properties are treated as classical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OpenGl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properties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What HLAPI will manage: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HLAPI uses graphic informations to compute collisions and haptic rendering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Communication with the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device</a:t>
            </a: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Synchronization of graphic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5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12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88969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Contact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6"/>
            <a:ext cx="9831389" cy="5011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What you can do with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HDAPI</a:t>
            </a:r>
            <a:r>
              <a:rPr lang="en-GB" altLang="it-IT" sz="2000" b="0" dirty="0">
                <a:solidFill>
                  <a:schemeClr val="tx1"/>
                </a:solidFill>
              </a:rPr>
              <a:t>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Read low-level sensor data from the device (joint velocities, torques)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Directly impose custom forces to the 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haptic rendering and collision detection algorithms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Define custom effects</a:t>
            </a:r>
          </a:p>
          <a:p>
            <a:pPr lvl="0" algn="just"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algn="just"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What you are required to do: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Separately define functions for graphics rendering, collision detection and haptic rendering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Collision detection and haptic rendering algorithms must be efficient and use suitable data structures (they run once at every haptic loop iteration)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Manage the synchronization of the graphic loop (30Hz) and the haptic loop (1000Hz)</a:t>
            </a:r>
          </a:p>
          <a:p>
            <a:pPr lvl="0" algn="just"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>
                <a:solidFill>
                  <a:schemeClr val="tx1"/>
                </a:solidFill>
              </a:rPr>
              <a:t>What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HDAPI </a:t>
            </a:r>
            <a:r>
              <a:rPr lang="en-GB" altLang="it-IT" sz="2000" b="0" dirty="0">
                <a:solidFill>
                  <a:schemeClr val="tx1"/>
                </a:solidFill>
              </a:rPr>
              <a:t>will manage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Initialization and communication with the device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Disadvantage: difficult to use. Accessed data is not always as expected..</a:t>
            </a:r>
            <a:endParaRPr lang="en-GB" altLang="it-IT" sz="2000" b="0" dirty="0">
              <a:solidFill>
                <a:schemeClr val="tx1"/>
              </a:solidFill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13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7600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>
              <a:defRPr/>
            </a:pPr>
            <a:r>
              <a:rPr lang="en-GB" altLang="it-IT" sz="2800" cap="small" dirty="0"/>
              <a:t>CHAI3D </a:t>
            </a:r>
            <a:r>
              <a:rPr lang="en-GB" altLang="it-IT" sz="2800" cap="small" dirty="0" smtClean="0"/>
              <a:t> (Computer </a:t>
            </a:r>
            <a:r>
              <a:rPr lang="en-GB" altLang="it-IT" sz="2800" cap="small" dirty="0" err="1" smtClean="0"/>
              <a:t>Haptics</a:t>
            </a:r>
            <a:r>
              <a:rPr lang="en-GB" altLang="it-IT" sz="2800" cap="small" dirty="0" smtClean="0"/>
              <a:t> and Active Interface)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746270"/>
            <a:ext cx="9831389" cy="3492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Open-source multi-platform set of C++ libraries for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and visualization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Released in 2004 by AI Lab at Stanford University + EPFL + University of Siena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Features: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Allow communication with several haptic devices (both 3 and 6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dof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)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Manages graphic and haptic rendering. Has its own graphic engine (OpenGL based), provides multiple collision detection and force rendering algorithms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Allow to read/impose values to/from the haptic device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Has a clear documentation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Provides integration modules for third party softwares like V-REP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2863" y="404813"/>
            <a:ext cx="2392336" cy="1089368"/>
          </a:xfrm>
          <a:prstGeom prst="rect">
            <a:avLst/>
          </a:prstGeom>
        </p:spPr>
      </p:pic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14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7694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Interaction scheme between CHAI3D and V-REP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grpSp>
        <p:nvGrpSpPr>
          <p:cNvPr id="48" name="Gruppo 47"/>
          <p:cNvGrpSpPr/>
          <p:nvPr/>
        </p:nvGrpSpPr>
        <p:grpSpPr>
          <a:xfrm>
            <a:off x="1029478" y="2045718"/>
            <a:ext cx="10182253" cy="2868164"/>
            <a:chOff x="1116012" y="2259240"/>
            <a:chExt cx="10182253" cy="2868164"/>
          </a:xfrm>
        </p:grpSpPr>
        <p:sp>
          <p:nvSpPr>
            <p:cNvPr id="11" name="CasellaDiTesto 10"/>
            <p:cNvSpPr txBox="1"/>
            <p:nvPr/>
          </p:nvSpPr>
          <p:spPr>
            <a:xfrm>
              <a:off x="1116012" y="2606581"/>
              <a:ext cx="1999282" cy="1015663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V-REP</a:t>
              </a:r>
            </a:p>
            <a:p>
              <a:pPr algn="ctr"/>
              <a:endParaRPr lang="en-US" sz="2000" dirty="0"/>
            </a:p>
          </p:txBody>
        </p:sp>
        <p:sp>
          <p:nvSpPr>
            <p:cNvPr id="14" name="CasellaDiTesto 13"/>
            <p:cNvSpPr txBox="1"/>
            <p:nvPr/>
          </p:nvSpPr>
          <p:spPr>
            <a:xfrm>
              <a:off x="1116012" y="4263594"/>
              <a:ext cx="1999282" cy="400110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 smtClean="0"/>
                <a:t>V-REP Scene</a:t>
              </a:r>
            </a:p>
          </p:txBody>
        </p:sp>
        <p:sp>
          <p:nvSpPr>
            <p:cNvPr id="15" name="CasellaDiTesto 14"/>
            <p:cNvSpPr txBox="1"/>
            <p:nvPr/>
          </p:nvSpPr>
          <p:spPr>
            <a:xfrm>
              <a:off x="3980614" y="2265082"/>
              <a:ext cx="2513175" cy="2862322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err="1" smtClean="0"/>
                <a:t>External</a:t>
              </a:r>
              <a:r>
                <a:rPr lang="it-IT" sz="2000" dirty="0" smtClean="0"/>
                <a:t> C++ </a:t>
              </a:r>
              <a:r>
                <a:rPr lang="it-IT" sz="2000" dirty="0" err="1" smtClean="0"/>
                <a:t>plugin</a:t>
              </a:r>
              <a:endParaRPr lang="it-IT" sz="2000" dirty="0" smtClean="0"/>
            </a:p>
            <a:p>
              <a:pPr algn="ctr"/>
              <a:endParaRPr lang="it-IT" sz="2000" dirty="0" smtClean="0"/>
            </a:p>
            <a:p>
              <a:endParaRPr lang="it-IT" sz="2000" dirty="0" smtClean="0"/>
            </a:p>
            <a:p>
              <a:endParaRPr lang="it-IT" sz="2000" dirty="0"/>
            </a:p>
            <a:p>
              <a:endParaRPr lang="it-IT" sz="2000" dirty="0" smtClean="0"/>
            </a:p>
            <a:p>
              <a:endParaRPr lang="it-IT" sz="2000" dirty="0" smtClean="0"/>
            </a:p>
            <a:p>
              <a:endParaRPr lang="it-IT" sz="2000" dirty="0"/>
            </a:p>
            <a:p>
              <a:endParaRPr lang="en-US" sz="2000" dirty="0"/>
            </a:p>
          </p:txBody>
        </p:sp>
        <p:sp>
          <p:nvSpPr>
            <p:cNvPr id="16" name="CasellaDiTesto 15"/>
            <p:cNvSpPr txBox="1"/>
            <p:nvPr/>
          </p:nvSpPr>
          <p:spPr>
            <a:xfrm>
              <a:off x="4261146" y="3326911"/>
              <a:ext cx="1952112" cy="369332"/>
            </a:xfrm>
            <a:prstGeom prst="rect">
              <a:avLst/>
            </a:prstGeom>
            <a:solidFill>
              <a:srgbClr val="F9FECA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err="1" smtClean="0"/>
                <a:t>Haptic</a:t>
              </a:r>
              <a:r>
                <a:rPr lang="it-IT" dirty="0" smtClean="0"/>
                <a:t> </a:t>
              </a:r>
              <a:r>
                <a:rPr lang="it-IT" dirty="0" err="1" smtClean="0"/>
                <a:t>loop</a:t>
              </a:r>
              <a:endParaRPr lang="en-US" dirty="0"/>
            </a:p>
          </p:txBody>
        </p:sp>
        <p:sp>
          <p:nvSpPr>
            <p:cNvPr id="17" name="CasellaDiTesto 16"/>
            <p:cNvSpPr txBox="1"/>
            <p:nvPr/>
          </p:nvSpPr>
          <p:spPr>
            <a:xfrm>
              <a:off x="4261146" y="4041578"/>
              <a:ext cx="1952112" cy="646331"/>
            </a:xfrm>
            <a:prstGeom prst="rect">
              <a:avLst/>
            </a:prstGeom>
            <a:solidFill>
              <a:srgbClr val="F9FECA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 smtClean="0"/>
                <a:t>V-REP </a:t>
              </a:r>
            </a:p>
            <a:p>
              <a:pPr algn="ctr"/>
              <a:r>
                <a:rPr lang="it-IT" dirty="0" err="1" smtClean="0"/>
                <a:t>simulation</a:t>
              </a:r>
              <a:r>
                <a:rPr lang="it-IT" dirty="0" smtClean="0"/>
                <a:t> </a:t>
              </a:r>
              <a:r>
                <a:rPr lang="it-IT" dirty="0" err="1" smtClean="0"/>
                <a:t>loop</a:t>
              </a:r>
              <a:endParaRPr lang="en-US" dirty="0"/>
            </a:p>
          </p:txBody>
        </p:sp>
        <p:sp>
          <p:nvSpPr>
            <p:cNvPr id="18" name="CasellaDiTesto 17"/>
            <p:cNvSpPr txBox="1"/>
            <p:nvPr/>
          </p:nvSpPr>
          <p:spPr>
            <a:xfrm>
              <a:off x="7364273" y="2259240"/>
              <a:ext cx="1536918" cy="1015663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CHAI3D</a:t>
              </a:r>
            </a:p>
            <a:p>
              <a:pPr algn="ctr"/>
              <a:endParaRPr lang="en-US" sz="2000" dirty="0"/>
            </a:p>
          </p:txBody>
        </p:sp>
        <p:sp>
          <p:nvSpPr>
            <p:cNvPr id="19" name="CasellaDiTesto 18"/>
            <p:cNvSpPr txBox="1"/>
            <p:nvPr/>
          </p:nvSpPr>
          <p:spPr>
            <a:xfrm>
              <a:off x="9761347" y="2265082"/>
              <a:ext cx="1536918" cy="2246769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it-IT" sz="2000" dirty="0" smtClean="0"/>
            </a:p>
            <a:p>
              <a:pPr algn="ctr"/>
              <a:r>
                <a:rPr lang="it-IT" sz="2000" dirty="0" smtClean="0"/>
                <a:t>DEVICE</a:t>
              </a:r>
            </a:p>
            <a:p>
              <a:pPr algn="ctr"/>
              <a:endParaRPr lang="it-IT" sz="2000" dirty="0" smtClean="0"/>
            </a:p>
            <a:p>
              <a:pPr algn="ctr"/>
              <a:endParaRPr lang="it-IT" sz="2000" dirty="0"/>
            </a:p>
            <a:p>
              <a:pPr algn="ctr"/>
              <a:endParaRPr lang="it-IT" sz="2000" dirty="0" smtClean="0"/>
            </a:p>
            <a:p>
              <a:pPr algn="ctr"/>
              <a:endParaRPr lang="it-IT" sz="2000" dirty="0"/>
            </a:p>
            <a:p>
              <a:pPr algn="ctr"/>
              <a:endParaRPr lang="it-IT" sz="2000" dirty="0" smtClean="0"/>
            </a:p>
          </p:txBody>
        </p:sp>
        <p:pic>
          <p:nvPicPr>
            <p:cNvPr id="1028" name="Picture 4" descr="http://www.geomagic.com/files/4314/3931/0192/GeoTouch_195-thumbnail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94800" y="3005146"/>
              <a:ext cx="1270012" cy="127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Connettore 2 20"/>
            <p:cNvCxnSpPr>
              <a:stCxn id="11" idx="3"/>
            </p:cNvCxnSpPr>
            <p:nvPr/>
          </p:nvCxnSpPr>
          <p:spPr>
            <a:xfrm flipV="1">
              <a:off x="3115294" y="3114412"/>
              <a:ext cx="865320" cy="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2 23"/>
            <p:cNvCxnSpPr>
              <a:stCxn id="11" idx="2"/>
              <a:endCxn id="14" idx="0"/>
            </p:cNvCxnSpPr>
            <p:nvPr/>
          </p:nvCxnSpPr>
          <p:spPr>
            <a:xfrm>
              <a:off x="2115653" y="3622244"/>
              <a:ext cx="0" cy="64135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2 26"/>
            <p:cNvCxnSpPr>
              <a:endCxn id="18" idx="1"/>
            </p:cNvCxnSpPr>
            <p:nvPr/>
          </p:nvCxnSpPr>
          <p:spPr>
            <a:xfrm flipV="1">
              <a:off x="6213258" y="2767072"/>
              <a:ext cx="1151015" cy="75611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2 27"/>
            <p:cNvCxnSpPr/>
            <p:nvPr/>
          </p:nvCxnSpPr>
          <p:spPr>
            <a:xfrm flipV="1">
              <a:off x="8896027" y="2767070"/>
              <a:ext cx="865320" cy="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2 29"/>
            <p:cNvCxnSpPr/>
            <p:nvPr/>
          </p:nvCxnSpPr>
          <p:spPr>
            <a:xfrm>
              <a:off x="5237201" y="3696243"/>
              <a:ext cx="0" cy="34533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2 30"/>
            <p:cNvCxnSpPr>
              <a:stCxn id="32" idx="1"/>
            </p:cNvCxnSpPr>
            <p:nvPr/>
          </p:nvCxnSpPr>
          <p:spPr>
            <a:xfrm flipH="1" flipV="1">
              <a:off x="6213258" y="4511851"/>
              <a:ext cx="1163914" cy="280695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Pergamena 1 31"/>
            <p:cNvSpPr/>
            <p:nvPr/>
          </p:nvSpPr>
          <p:spPr>
            <a:xfrm>
              <a:off x="7293457" y="4457688"/>
              <a:ext cx="1635871" cy="669716"/>
            </a:xfrm>
            <a:prstGeom prst="verticalScroll">
              <a:avLst/>
            </a:prstGeom>
            <a:solidFill>
              <a:srgbClr val="F9FEC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 smtClean="0">
                  <a:solidFill>
                    <a:schemeClr val="tx1"/>
                  </a:solidFill>
                </a:rPr>
                <a:t>User’s</a:t>
              </a:r>
              <a:r>
                <a:rPr lang="it-IT" dirty="0" smtClean="0">
                  <a:solidFill>
                    <a:schemeClr val="tx1"/>
                  </a:solidFill>
                </a:rPr>
                <a:t> code</a:t>
              </a:r>
            </a:p>
            <a:p>
              <a:pPr algn="ctr"/>
              <a:r>
                <a:rPr lang="it-IT" dirty="0" err="1" smtClean="0">
                  <a:solidFill>
                    <a:schemeClr val="tx1"/>
                  </a:solidFill>
                </a:rPr>
                <a:t>goes</a:t>
              </a:r>
              <a:r>
                <a:rPr lang="it-IT" dirty="0" smtClean="0">
                  <a:solidFill>
                    <a:schemeClr val="tx1"/>
                  </a:solidFill>
                </a:rPr>
                <a:t> </a:t>
              </a:r>
              <a:r>
                <a:rPr lang="it-IT" dirty="0" err="1" smtClean="0">
                  <a:solidFill>
                    <a:schemeClr val="tx1"/>
                  </a:solidFill>
                </a:rPr>
                <a:t>here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CasellaDiTesto 37"/>
            <p:cNvSpPr txBox="1"/>
            <p:nvPr/>
          </p:nvSpPr>
          <p:spPr>
            <a:xfrm>
              <a:off x="7353945" y="3512352"/>
              <a:ext cx="1536918" cy="707886"/>
            </a:xfrm>
            <a:prstGeom prst="rect">
              <a:avLst/>
            </a:prstGeom>
            <a:solidFill>
              <a:srgbClr val="FFFFAF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 err="1" smtClean="0"/>
                <a:t>Other</a:t>
              </a:r>
              <a:r>
                <a:rPr lang="it-IT" sz="2000" dirty="0" smtClean="0"/>
                <a:t> C++ </a:t>
              </a:r>
              <a:r>
                <a:rPr lang="it-IT" sz="2000" dirty="0" err="1" smtClean="0"/>
                <a:t>libraries</a:t>
              </a:r>
              <a:endParaRPr lang="it-IT" sz="2000" dirty="0" smtClean="0"/>
            </a:p>
          </p:txBody>
        </p:sp>
        <p:cxnSp>
          <p:nvCxnSpPr>
            <p:cNvPr id="39" name="Connettore 2 38"/>
            <p:cNvCxnSpPr>
              <a:endCxn id="38" idx="1"/>
            </p:cNvCxnSpPr>
            <p:nvPr/>
          </p:nvCxnSpPr>
          <p:spPr>
            <a:xfrm flipV="1">
              <a:off x="6213258" y="3866295"/>
              <a:ext cx="1140687" cy="3716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15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7519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System Setting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1116012" y="1033347"/>
            <a:ext cx="9831389" cy="473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Besides the device is recognized both in Windows and Ubuntu, the following procedure has been used and tested on Windows 10 only.</a:t>
            </a: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The following procedure is explained in detail in the attached guide.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Download and install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touch drivers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Download and install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or CHAI3D libraries</a:t>
            </a:r>
          </a:p>
          <a:p>
            <a:pPr marL="457200" lvl="0" indent="-457200" algn="just">
              <a:buFont typeface="+mj-lt"/>
              <a:buAutoNum type="arabicPeriod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Both libraries require Microsoft Visual Studio &gt; 2010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Note about the structure of the folders of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and CHAI3D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marL="457200" lvl="0" indent="-457200" algn="just">
              <a:buAutoNum type="arabicPeriod" startAt="4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Do the pairing and calibration procedure</a:t>
            </a:r>
          </a:p>
          <a:p>
            <a:pPr marL="457200" lvl="0" indent="-457200" algn="just">
              <a:buAutoNum type="arabicPeriod" startAt="4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Run the compiled program and have fun </a:t>
            </a: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763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090348" y="2404094"/>
            <a:ext cx="10009187" cy="71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3200" b="1" i="0" u="none" strike="noStrike" kern="1200" cap="small" spc="0" dirty="0" smtClean="0">
                <a:ln>
                  <a:noFill/>
                </a:ln>
                <a:solidFill>
                  <a:srgbClr val="822433"/>
                </a:solidFill>
                <a:effectLst/>
                <a:uLnTx/>
                <a:uFillTx/>
              </a:rPr>
              <a:t>Thanks for your attention</a:t>
            </a:r>
            <a:endParaRPr kumimoji="0" lang="en-GB" altLang="it-IT" sz="32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17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9353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</a:t>
            </a:r>
            <a:fld id="{999F21F6-958C-4FE5-9665-EA2E9C0D9296}" type="slidenum">
              <a:rPr lang="it-IT" altLang="it-IT">
                <a:solidFill>
                  <a:schemeClr val="bg1"/>
                </a:solidFill>
                <a:latin typeface="+mj-lt"/>
              </a:rPr>
              <a:pPr/>
              <a:t>2</a:t>
            </a:fld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 Interfaces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886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Robotic devices that allow physical interaction with a virtual environment or a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teleoperated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system. 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1028" name="Picture 4" descr="http://www.forcedimension.com/images/products/gallery/omega7_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362" y="2687958"/>
            <a:ext cx="3024000" cy="22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th-wildau.de/sbruntha/Material/VR/Websites-T11/FeedbackDevices/images/workstation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14" y="2692511"/>
            <a:ext cx="3024000" cy="226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geomagic.com/files/6214/6096/2108/touchX_old_touch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597" y="2663500"/>
            <a:ext cx="3024000" cy="228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942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computersculpture.com/images/products/Modeling-Geomagic_Touch_Omni_60_310x28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68"/>
          <a:stretch/>
        </p:blipFill>
        <p:spPr bwMode="auto">
          <a:xfrm>
            <a:off x="3848794" y="2336206"/>
            <a:ext cx="227381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Haptic Rendering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8" name="Freccia a destra 17"/>
          <p:cNvSpPr/>
          <p:nvPr/>
        </p:nvSpPr>
        <p:spPr>
          <a:xfrm flipH="1">
            <a:off x="2542496" y="3500503"/>
            <a:ext cx="1220400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sellaDiTesto 13"/>
          <p:cNvSpPr txBox="1"/>
          <p:nvPr/>
        </p:nvSpPr>
        <p:spPr>
          <a:xfrm>
            <a:off x="6220065" y="2493786"/>
            <a:ext cx="155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Read HIP </a:t>
            </a:r>
            <a:r>
              <a:rPr lang="it-IT" b="1" dirty="0" err="1" smtClean="0"/>
              <a:t>pos</a:t>
            </a:r>
            <a:endParaRPr lang="it-IT" b="1" dirty="0" smtClean="0"/>
          </a:p>
        </p:txBody>
      </p:sp>
      <p:sp>
        <p:nvSpPr>
          <p:cNvPr id="21" name="CasellaDiTesto 20"/>
          <p:cNvSpPr txBox="1"/>
          <p:nvPr/>
        </p:nvSpPr>
        <p:spPr>
          <a:xfrm>
            <a:off x="2437657" y="3743331"/>
            <a:ext cx="155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Impose force </a:t>
            </a:r>
            <a:endParaRPr lang="en-US" b="1" dirty="0"/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886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dirty="0" smtClean="0">
                <a:solidFill>
                  <a:schemeClr val="tx1"/>
                </a:solidFill>
              </a:rPr>
              <a:t>Idea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: HIP (haptic interface point) coupled with a tool in virtual space. When the tool collides with a virtual object, the user feels an artificial reaction force.  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2056" name="Picture 8" descr="Risultati immagini per hand icon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" r="4252"/>
          <a:stretch/>
        </p:blipFill>
        <p:spPr bwMode="auto">
          <a:xfrm>
            <a:off x="970869" y="2336206"/>
            <a:ext cx="156754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Freccia a destra 24"/>
          <p:cNvSpPr/>
          <p:nvPr/>
        </p:nvSpPr>
        <p:spPr>
          <a:xfrm>
            <a:off x="2542495" y="2940888"/>
            <a:ext cx="1220400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sellaDiTesto 25"/>
          <p:cNvSpPr txBox="1"/>
          <p:nvPr/>
        </p:nvSpPr>
        <p:spPr>
          <a:xfrm>
            <a:off x="2513236" y="2603997"/>
            <a:ext cx="107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/>
              <a:t>Move</a:t>
            </a:r>
            <a:endParaRPr lang="en-US" dirty="0"/>
          </a:p>
        </p:txBody>
      </p:sp>
      <p:sp>
        <p:nvSpPr>
          <p:cNvPr id="28" name="Freccia a destra 27"/>
          <p:cNvSpPr/>
          <p:nvPr/>
        </p:nvSpPr>
        <p:spPr>
          <a:xfrm>
            <a:off x="6302782" y="2979621"/>
            <a:ext cx="1578431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ccia a destra 28"/>
          <p:cNvSpPr/>
          <p:nvPr/>
        </p:nvSpPr>
        <p:spPr>
          <a:xfrm flipH="1">
            <a:off x="6327472" y="3502013"/>
            <a:ext cx="1578431" cy="198910"/>
          </a:xfrm>
          <a:prstGeom prst="rightArrow">
            <a:avLst>
              <a:gd name="adj1" fmla="val 50000"/>
              <a:gd name="adj2" fmla="val 102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asellaDiTesto 29"/>
          <p:cNvSpPr txBox="1"/>
          <p:nvPr/>
        </p:nvSpPr>
        <p:spPr>
          <a:xfrm>
            <a:off x="6330020" y="3751747"/>
            <a:ext cx="1551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/>
              <a:t>Send</a:t>
            </a:r>
            <a:endParaRPr lang="it-IT" dirty="0" smtClean="0"/>
          </a:p>
          <a:p>
            <a:pPr algn="ctr"/>
            <a:r>
              <a:rPr lang="it-IT" dirty="0" err="1" smtClean="0"/>
              <a:t>Reaction</a:t>
            </a:r>
            <a:r>
              <a:rPr lang="it-IT" dirty="0" smtClean="0"/>
              <a:t> force</a:t>
            </a:r>
          </a:p>
        </p:txBody>
      </p:sp>
      <p:sp>
        <p:nvSpPr>
          <p:cNvPr id="15" name="Freccia circolare a sinistra 14"/>
          <p:cNvSpPr/>
          <p:nvPr/>
        </p:nvSpPr>
        <p:spPr>
          <a:xfrm>
            <a:off x="10116803" y="2765347"/>
            <a:ext cx="190500" cy="1000131"/>
          </a:xfrm>
          <a:prstGeom prst="curvedLeftArrow">
            <a:avLst>
              <a:gd name="adj1" fmla="val 32716"/>
              <a:gd name="adj2" fmla="val 68588"/>
              <a:gd name="adj3" fmla="val 455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asellaDiTesto 31"/>
          <p:cNvSpPr txBox="1"/>
          <p:nvPr/>
        </p:nvSpPr>
        <p:spPr>
          <a:xfrm>
            <a:off x="10285878" y="2249749"/>
            <a:ext cx="12441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/>
              <a:t>Update </a:t>
            </a:r>
          </a:p>
          <a:p>
            <a:pPr algn="ctr"/>
            <a:r>
              <a:rPr lang="it-IT" b="1" dirty="0" err="1" smtClean="0"/>
              <a:t>tool</a:t>
            </a:r>
            <a:r>
              <a:rPr lang="it-IT" b="1" dirty="0" smtClean="0"/>
              <a:t> </a:t>
            </a:r>
            <a:r>
              <a:rPr lang="it-IT" b="1" dirty="0" err="1" smtClean="0"/>
              <a:t>pos</a:t>
            </a:r>
            <a:r>
              <a:rPr lang="it-IT" b="1" dirty="0" smtClean="0"/>
              <a:t>, </a:t>
            </a:r>
            <a:r>
              <a:rPr lang="it-IT" b="1" dirty="0" err="1" smtClean="0"/>
              <a:t>detect</a:t>
            </a:r>
            <a:r>
              <a:rPr lang="it-IT" b="1" dirty="0" smtClean="0"/>
              <a:t> </a:t>
            </a:r>
            <a:r>
              <a:rPr lang="it-IT" b="1" dirty="0" err="1" smtClean="0"/>
              <a:t>collisions</a:t>
            </a:r>
            <a:r>
              <a:rPr lang="it-IT" b="1" dirty="0" smtClean="0"/>
              <a:t>, compute </a:t>
            </a:r>
            <a:r>
              <a:rPr lang="it-IT" b="1" dirty="0" err="1" smtClean="0"/>
              <a:t>reaction</a:t>
            </a:r>
            <a:r>
              <a:rPr lang="it-IT" b="1" dirty="0" smtClean="0"/>
              <a:t> </a:t>
            </a:r>
            <a:r>
              <a:rPr lang="it-IT" b="1" dirty="0" err="1" smtClean="0"/>
              <a:t>forces</a:t>
            </a:r>
            <a:endParaRPr lang="it-IT" b="1" dirty="0" smtClean="0"/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2148" y="2293053"/>
            <a:ext cx="1943100" cy="2105025"/>
          </a:xfrm>
          <a:prstGeom prst="rect">
            <a:avLst/>
          </a:prstGeom>
        </p:spPr>
      </p:pic>
      <p:sp>
        <p:nvSpPr>
          <p:cNvPr id="17" name="CasellaDiTesto 16"/>
          <p:cNvSpPr txBox="1"/>
          <p:nvPr/>
        </p:nvSpPr>
        <p:spPr>
          <a:xfrm>
            <a:off x="8214661" y="2296936"/>
            <a:ext cx="1744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smtClean="0">
                <a:solidFill>
                  <a:schemeClr val="bg1"/>
                </a:solidFill>
              </a:rPr>
              <a:t>VIRTUAL WORLD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5" name="Rectangle 2"/>
          <p:cNvSpPr txBox="1">
            <a:spLocks noChangeArrowheads="1"/>
          </p:cNvSpPr>
          <p:nvPr/>
        </p:nvSpPr>
        <p:spPr bwMode="auto">
          <a:xfrm>
            <a:off x="898298" y="4651687"/>
            <a:ext cx="10009187" cy="491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Different kind of forces:</a:t>
            </a:r>
            <a:r>
              <a:rPr lang="en-GB" altLang="it-IT" sz="2000" b="0" dirty="0">
                <a:solidFill>
                  <a:schemeClr val="tx1"/>
                </a:solidFill>
              </a:rPr>
              <a:t> </a:t>
            </a:r>
            <a:r>
              <a:rPr lang="en-GB" altLang="it-IT" sz="2000" b="0" dirty="0">
                <a:solidFill>
                  <a:schemeClr val="tx1"/>
                </a:solidFill>
              </a:rPr>
              <a:t>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ontact forces, Friction forces, Teleoperation forces..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36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3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12517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2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Contact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2" y="2148101"/>
            <a:ext cx="6866845" cy="2848064"/>
          </a:xfrm>
          <a:prstGeom prst="rect">
            <a:avLst/>
          </a:prstGeom>
        </p:spPr>
      </p:pic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1116012" y="1348354"/>
            <a:ext cx="10009187" cy="459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Interaction between virtual HIP (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) and virtual object = spring-damper system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Rectangle 2"/>
              <p:cNvSpPr txBox="1">
                <a:spLocks noChangeArrowheads="1"/>
              </p:cNvSpPr>
              <p:nvPr/>
            </p:nvSpPr>
            <p:spPr bwMode="auto">
              <a:xfrm>
                <a:off x="8098971" y="2093185"/>
                <a:ext cx="3570515" cy="25949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400" b="1" kern="1200">
                    <a:solidFill>
                      <a:srgbClr val="822433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2pPr>
                <a:lvl3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3pPr>
                <a:lvl4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4pPr>
                <a:lvl5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9pPr>
              </a:lstStyle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When </a:t>
                </a:r>
                <a:r>
                  <a:rPr lang="en-GB" altLang="it-IT" sz="2000" b="0" dirty="0" err="1">
                    <a:solidFill>
                      <a:schemeClr val="tx1"/>
                    </a:solidFill>
                  </a:rPr>
                  <a:t>v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HIP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inside object: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Compute Proxy point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Direct the reaction force from the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vHIP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toward the proxy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1800" b="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𝑐𝑜𝑛𝑡</m:t>
                        </m:r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𝑑𝑒𝑝𝑡h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𝑣𝑒𝑙</m:t>
                    </m:r>
                  </m:oMath>
                </a14:m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just">
                  <a:defRPr/>
                </a:pPr>
                <a:r>
                  <a:rPr lang="en-GB" altLang="it-IT" sz="1800" b="0" dirty="0">
                    <a:solidFill>
                      <a:schemeClr val="tx1"/>
                    </a:solidFill>
                  </a:rPr>
                  <a:t> </a:t>
                </a:r>
                <a:r>
                  <a:rPr lang="en-GB" altLang="it-IT" sz="1800" b="0" dirty="0" smtClean="0">
                    <a:solidFill>
                      <a:schemeClr val="tx1"/>
                    </a:solidFill>
                  </a:rPr>
                  <a:t>      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depth = depth of penetration</a:t>
                </a:r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     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vel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= velocity of the </a:t>
                </a:r>
                <a:r>
                  <a:rPr lang="en-GB" altLang="it-IT" sz="2000" b="0" dirty="0" err="1" smtClean="0">
                    <a:solidFill>
                      <a:schemeClr val="tx1"/>
                    </a:solidFill>
                  </a:rPr>
                  <a:t>vHIP</a:t>
                </a:r>
                <a:endParaRPr lang="en-GB" altLang="it-IT" sz="2000" b="0" dirty="0" smtClean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1" name="Rectang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098971" y="2093185"/>
                <a:ext cx="3570515" cy="2594930"/>
              </a:xfrm>
              <a:prstGeom prst="rect">
                <a:avLst/>
              </a:prstGeom>
              <a:blipFill rotWithShape="0">
                <a:blip r:embed="rId5"/>
                <a:stretch>
                  <a:fillRect l="-1880" t="-1174" r="-170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reccia in su 2"/>
          <p:cNvSpPr/>
          <p:nvPr/>
        </p:nvSpPr>
        <p:spPr>
          <a:xfrm>
            <a:off x="5646057" y="3251200"/>
            <a:ext cx="145143" cy="1219200"/>
          </a:xfrm>
          <a:prstGeom prst="upArrow">
            <a:avLst/>
          </a:prstGeom>
          <a:solidFill>
            <a:srgbClr val="FF000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ttangolo 5"/>
              <p:cNvSpPr/>
              <p:nvPr/>
            </p:nvSpPr>
            <p:spPr>
              <a:xfrm>
                <a:off x="5704114" y="4043402"/>
                <a:ext cx="7344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altLang="it-IT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altLang="it-IT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it-IT" altLang="it-IT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𝑐𝑜𝑛𝑡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" name="Rettangolo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114" y="4043402"/>
                <a:ext cx="734495" cy="36933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</a:t>
            </a:r>
            <a:r>
              <a:rPr lang="it-IT" altLang="it-IT" dirty="0">
                <a:solidFill>
                  <a:schemeClr val="bg1"/>
                </a:solidFill>
                <a:latin typeface="+mj-lt"/>
              </a:rPr>
              <a:t>4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715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magin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35" y="3723379"/>
            <a:ext cx="2388190" cy="2012520"/>
          </a:xfrm>
          <a:prstGeom prst="rect">
            <a:avLst/>
          </a:prstGeom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Friction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2"/>
              <p:cNvSpPr txBox="1">
                <a:spLocks noChangeArrowheads="1"/>
              </p:cNvSpPr>
              <p:nvPr/>
            </p:nvSpPr>
            <p:spPr bwMode="auto">
              <a:xfrm>
                <a:off x="3833813" y="834860"/>
                <a:ext cx="7113588" cy="23550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2400" b="1" kern="1200">
                    <a:solidFill>
                      <a:srgbClr val="822433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2pPr>
                <a:lvl3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3pPr>
                <a:lvl4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4pPr>
                <a:lvl5pPr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rgbClr val="822433"/>
                    </a:solidFill>
                    <a:latin typeface="Arial" panose="020B0604020202020204" pitchFamily="34" charset="0"/>
                    <a:ea typeface="ＭＳ Ｐゴシック" pitchFamily="1" charset="-128"/>
                  </a:defRPr>
                </a:lvl9pPr>
              </a:lstStyle>
              <a:p>
                <a:pPr lvl="0" algn="just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Classic static and dynamic friction forces are computed on the proxy</a:t>
                </a: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ctr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en-GB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0" algn="ctr"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sub>
                    </m:sSub>
                    <m:r>
                      <a:rPr lang="it-IT" altLang="it-IT" sz="20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it-IT" altLang="it-IT" sz="20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0" algn="ctr"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no movement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sSub>
                          <m:sSubPr>
                            <m:ctrlPr>
                              <a:rPr lang="en-GB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t-IT" altLang="it-IT" sz="2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  <m:r>
                      <a:rPr lang="it-IT" altLang="it-IT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alt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lvl="0" algn="just">
                  <a:defRPr/>
                </a:pPr>
                <a:endParaRPr lang="en-GB" altLang="it-IT" sz="2000" b="0" dirty="0" smtClean="0">
                  <a:solidFill>
                    <a:schemeClr val="tx1"/>
                  </a:solidFill>
                </a:endParaRPr>
              </a:p>
              <a:p>
                <a:pPr marL="342900" lvl="0" indent="-342900" algn="just">
                  <a:buFont typeface="Arial" panose="020B0604020202020204" pitchFamily="34" charset="0"/>
                  <a:buChar char="•"/>
                  <a:defRPr/>
                </a:pP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Slight modifi</a:t>
                </a:r>
                <a:r>
                  <a:rPr lang="en-GB" altLang="it-IT" sz="2000" b="0" dirty="0" smtClean="0">
                    <a:solidFill>
                      <a:schemeClr val="tx1"/>
                    </a:solidFill>
                  </a:rPr>
                  <a:t>cation of the proxy algorithm for contact forces</a:t>
                </a:r>
                <a:endParaRPr lang="en-GB" altLang="it-IT" sz="2000" b="0" dirty="0" smtClean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Rectang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33813" y="834860"/>
                <a:ext cx="7113588" cy="2355094"/>
              </a:xfrm>
              <a:prstGeom prst="rect">
                <a:avLst/>
              </a:prstGeom>
              <a:blipFill rotWithShape="0">
                <a:blip r:embed="rId5"/>
                <a:stretch>
                  <a:fillRect l="-943" t="-1554" r="-600" b="-285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Immagine 24"/>
          <p:cNvPicPr>
            <a:picLocks noChangeAspect="1"/>
          </p:cNvPicPr>
          <p:nvPr/>
        </p:nvPicPr>
        <p:blipFill rotWithShape="1">
          <a:blip r:embed="rId6"/>
          <a:srcRect t="7550" b="7787"/>
          <a:stretch/>
        </p:blipFill>
        <p:spPr>
          <a:xfrm>
            <a:off x="1116011" y="902818"/>
            <a:ext cx="2545365" cy="2122171"/>
          </a:xfrm>
          <a:prstGeom prst="rect">
            <a:avLst/>
          </a:prstGeom>
        </p:spPr>
      </p:pic>
      <p:sp>
        <p:nvSpPr>
          <p:cNvPr id="26" name="Rectangle 2"/>
          <p:cNvSpPr txBox="1">
            <a:spLocks noChangeArrowheads="1"/>
          </p:cNvSpPr>
          <p:nvPr/>
        </p:nvSpPr>
        <p:spPr bwMode="auto">
          <a:xfrm>
            <a:off x="1116012" y="3244561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Virtual coupling forces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3833813" y="3875979"/>
            <a:ext cx="7113588" cy="1707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“Feel” the inertia of a virtual body connected to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.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Typical of position/position teleoperation schemes.</a:t>
            </a:r>
          </a:p>
        </p:txBody>
      </p:sp>
      <p:sp>
        <p:nvSpPr>
          <p:cNvPr id="30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5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61633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Force Effects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33348"/>
            <a:ext cx="9831389" cy="2092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Forces that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arise from the movement in a portion of the space. Not linked to any virtual object.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Viscous friction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Stick-slip effect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Vibration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26" name="Rectangle 2"/>
          <p:cNvSpPr txBox="1">
            <a:spLocks noChangeArrowheads="1"/>
          </p:cNvSpPr>
          <p:nvPr/>
        </p:nvSpPr>
        <p:spPr bwMode="auto">
          <a:xfrm>
            <a:off x="1116012" y="295009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GB" altLang="it-IT" sz="2800" cap="small" dirty="0" smtClean="0">
                <a:solidFill>
                  <a:srgbClr val="822434"/>
                </a:solidFill>
              </a:rPr>
              <a:t>Constraints = Virtual Fixtures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1116011" y="3642969"/>
            <a:ext cx="10009187" cy="2068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lvl="0" algn="just"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Attractive/Repulsive forces that constraint the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vHIP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(then the HIP!) to a specific geometric region (dot, line, plane, surface) in the virtual environment. </a:t>
            </a: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Elastic/Magnetic attraction toward a constraint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Viscous friction in forbidden directions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sp>
        <p:nvSpPr>
          <p:cNvPr id="14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288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Applications of Haptic Interfaces</a:t>
            </a: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1085354"/>
            <a:ext cx="10009187" cy="2049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Touch surfaces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Manipulate objects (move, deform, decompose)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Create new object (object carving, 3D painting)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Navigation in virtual environments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Teleoperation of virtual or real robots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Coordination of a team of robots</a:t>
            </a: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2" name="applic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" y="3135178"/>
            <a:ext cx="4906270" cy="2757622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550" y="2640254"/>
            <a:ext cx="4242451" cy="3252546"/>
          </a:xfrm>
          <a:prstGeom prst="rect">
            <a:avLst/>
          </a:prstGeom>
        </p:spPr>
      </p:pic>
      <p:sp>
        <p:nvSpPr>
          <p:cNvPr id="13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7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2592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8" descr="http://www.geomagic.com/files/6214/6096/2108/touchX_old_touch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80" y="1002666"/>
            <a:ext cx="3310845" cy="250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Touch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1116012" y="3768226"/>
            <a:ext cx="4328263" cy="2070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err="1" smtClean="0">
                <a:solidFill>
                  <a:schemeClr val="tx1"/>
                </a:solidFill>
              </a:rPr>
              <a:t>Geomagic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</a:t>
            </a:r>
            <a:r>
              <a:rPr lang="en-GB" altLang="it-IT" sz="2000" b="0" dirty="0">
                <a:solidFill>
                  <a:schemeClr val="tx1"/>
                </a:solidFill>
              </a:rPr>
              <a:t>Touch by 3D 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System (previously called </a:t>
            </a:r>
            <a:r>
              <a:rPr lang="en-GB" altLang="it-IT" sz="2000" b="0" dirty="0">
                <a:solidFill>
                  <a:schemeClr val="tx1"/>
                </a:solidFill>
              </a:rPr>
              <a:t>Phantom Omni by </a:t>
            </a:r>
            <a:r>
              <a:rPr lang="en-GB" altLang="it-IT" sz="2000" b="0" dirty="0" err="1">
                <a:solidFill>
                  <a:schemeClr val="tx1"/>
                </a:solidFill>
              </a:rPr>
              <a:t>SensAble</a:t>
            </a:r>
            <a:r>
              <a:rPr lang="en-GB" altLang="it-IT" sz="2000" b="0" dirty="0">
                <a:solidFill>
                  <a:schemeClr val="tx1"/>
                </a:solidFill>
              </a:rPr>
              <a:t> Technologies) </a:t>
            </a:r>
            <a:endParaRPr lang="en-GB" altLang="it-IT" sz="2000" b="0" dirty="0" smtClean="0">
              <a:solidFill>
                <a:schemeClr val="tx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2 buttons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GB" altLang="it-IT" sz="2000" b="0" dirty="0" smtClean="0">
                <a:solidFill>
                  <a:schemeClr val="tx1"/>
                </a:solidFill>
              </a:rPr>
              <a:t>Compatible with </a:t>
            </a:r>
            <a:r>
              <a:rPr lang="en-GB" altLang="it-IT" sz="2000" b="0" dirty="0" err="1" smtClean="0">
                <a:solidFill>
                  <a:schemeClr val="tx1"/>
                </a:solidFill>
              </a:rPr>
              <a:t>OpenHaptics</a:t>
            </a:r>
            <a:r>
              <a:rPr lang="en-GB" altLang="it-IT" sz="2000" b="0" dirty="0" smtClean="0">
                <a:solidFill>
                  <a:schemeClr val="tx1"/>
                </a:solidFill>
              </a:rPr>
              <a:t> 3.3.0 and CHAI3D libraries.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endParaRPr lang="en-GB" altLang="it-IT" sz="2000" b="0" dirty="0">
              <a:solidFill>
                <a:schemeClr val="tx1"/>
              </a:solidFill>
            </a:endParaRPr>
          </a:p>
          <a:p>
            <a:pPr lvl="0" algn="just">
              <a:defRPr/>
            </a:pPr>
            <a:endParaRPr lang="en-GB" altLang="it-IT" sz="2000" b="0" dirty="0" smtClean="0">
              <a:solidFill>
                <a:schemeClr val="tx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99" r="4539" b="2473"/>
          <a:stretch/>
        </p:blipFill>
        <p:spPr>
          <a:xfrm>
            <a:off x="5664822" y="518361"/>
            <a:ext cx="5852145" cy="5113182"/>
          </a:xfrm>
          <a:prstGeom prst="rect">
            <a:avLst/>
          </a:prstGeom>
        </p:spPr>
      </p:pic>
      <p:sp>
        <p:nvSpPr>
          <p:cNvPr id="14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8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0661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6045200"/>
            <a:ext cx="12189884" cy="812800"/>
            <a:chOff x="0" y="1738"/>
            <a:chExt cx="5760" cy="2582"/>
          </a:xfrm>
        </p:grpSpPr>
        <p:pic>
          <p:nvPicPr>
            <p:cNvPr id="5" name="Picture 15" descr="Fondi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43"/>
              <a:ext cx="5760" cy="1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6" descr="fasci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1116012" y="404813"/>
            <a:ext cx="10009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itchFamily="1" charset="-128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it-IT" sz="2800" b="1" i="0" u="none" strike="noStrike" kern="1200" cap="small" spc="0" dirty="0" err="1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Geomagic</a:t>
            </a:r>
            <a:r>
              <a:rPr kumimoji="0" lang="en-GB" altLang="it-IT" sz="2800" b="1" i="0" u="none" strike="noStrike" kern="1200" cap="small" spc="0" dirty="0" smtClean="0">
                <a:ln>
                  <a:noFill/>
                </a:ln>
                <a:solidFill>
                  <a:srgbClr val="822434"/>
                </a:solidFill>
                <a:effectLst/>
                <a:uLnTx/>
                <a:uFillTx/>
              </a:rPr>
              <a:t> Touch</a:t>
            </a:r>
            <a:endParaRPr kumimoji="0" lang="en-GB" altLang="it-IT" sz="2800" b="1" i="0" u="none" strike="noStrike" kern="1200" cap="small" spc="0" dirty="0" smtClean="0">
              <a:ln>
                <a:noFill/>
              </a:ln>
              <a:solidFill>
                <a:srgbClr val="822433"/>
              </a:solidFill>
              <a:effectLst/>
              <a:uLnTx/>
              <a:uFillTx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54" y="1770819"/>
            <a:ext cx="3381792" cy="2321444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41"/>
          <a:stretch/>
        </p:blipFill>
        <p:spPr>
          <a:xfrm>
            <a:off x="4542125" y="1602808"/>
            <a:ext cx="6723279" cy="2567422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5322178" y="4164066"/>
            <a:ext cx="181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First </a:t>
            </a:r>
            <a:r>
              <a:rPr lang="it-IT" dirty="0" err="1" smtClean="0"/>
              <a:t>three</a:t>
            </a:r>
            <a:r>
              <a:rPr lang="it-IT" dirty="0" smtClean="0"/>
              <a:t> </a:t>
            </a:r>
            <a:r>
              <a:rPr lang="it-IT" dirty="0" err="1" smtClean="0"/>
              <a:t>joints</a:t>
            </a:r>
            <a:r>
              <a:rPr lang="it-IT" dirty="0" smtClean="0"/>
              <a:t> </a:t>
            </a:r>
          </a:p>
          <a:p>
            <a:pPr algn="ctr"/>
            <a:r>
              <a:rPr lang="it-IT" dirty="0" smtClean="0"/>
              <a:t>are </a:t>
            </a:r>
            <a:r>
              <a:rPr lang="it-IT" dirty="0" err="1" smtClean="0">
                <a:solidFill>
                  <a:srgbClr val="FF0000"/>
                </a:solidFill>
              </a:rPr>
              <a:t>actuated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8277314" y="4164066"/>
            <a:ext cx="2397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Last </a:t>
            </a:r>
            <a:r>
              <a:rPr lang="it-IT" dirty="0" err="1" smtClean="0"/>
              <a:t>three</a:t>
            </a:r>
            <a:r>
              <a:rPr lang="it-IT" dirty="0" smtClean="0"/>
              <a:t> </a:t>
            </a:r>
            <a:r>
              <a:rPr lang="it-IT" dirty="0" err="1" smtClean="0"/>
              <a:t>joints</a:t>
            </a:r>
            <a:r>
              <a:rPr lang="it-IT" dirty="0" smtClean="0"/>
              <a:t> </a:t>
            </a:r>
            <a:r>
              <a:rPr lang="it-IT" dirty="0" err="1" smtClean="0"/>
              <a:t>form</a:t>
            </a:r>
            <a:r>
              <a:rPr lang="it-IT" dirty="0" smtClean="0"/>
              <a:t> a</a:t>
            </a:r>
          </a:p>
          <a:p>
            <a:pPr algn="ctr"/>
            <a:r>
              <a:rPr lang="it-IT" dirty="0">
                <a:solidFill>
                  <a:srgbClr val="FF0000"/>
                </a:solidFill>
              </a:rPr>
              <a:t>p</a:t>
            </a:r>
            <a:r>
              <a:rPr lang="it-IT" dirty="0" smtClean="0">
                <a:solidFill>
                  <a:srgbClr val="FF0000"/>
                </a:solidFill>
              </a:rPr>
              <a:t>assive</a:t>
            </a:r>
            <a:r>
              <a:rPr lang="it-IT" dirty="0" smtClean="0"/>
              <a:t> </a:t>
            </a:r>
            <a:r>
              <a:rPr lang="it-IT" dirty="0" err="1" smtClean="0"/>
              <a:t>spherical</a:t>
            </a:r>
            <a:r>
              <a:rPr lang="it-IT" dirty="0" smtClean="0"/>
              <a:t> </a:t>
            </a:r>
            <a:r>
              <a:rPr lang="it-IT" dirty="0" err="1" smtClean="0"/>
              <a:t>wrist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1094154" y="5095286"/>
            <a:ext cx="7183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smtClean="0"/>
              <a:t>HIP (</a:t>
            </a:r>
            <a:r>
              <a:rPr lang="it-IT" sz="2000" dirty="0" err="1" smtClean="0"/>
              <a:t>Haptic</a:t>
            </a:r>
            <a:r>
              <a:rPr lang="it-IT" sz="2000" dirty="0" smtClean="0"/>
              <a:t> Interface Point) is the center of the </a:t>
            </a:r>
            <a:r>
              <a:rPr lang="it-IT" sz="2000" dirty="0" err="1" smtClean="0"/>
              <a:t>spherical</a:t>
            </a:r>
            <a:r>
              <a:rPr lang="it-IT" sz="2000" dirty="0" smtClean="0"/>
              <a:t> </a:t>
            </a:r>
            <a:r>
              <a:rPr lang="it-IT" sz="2000" dirty="0" err="1" smtClean="0"/>
              <a:t>wrist</a:t>
            </a:r>
            <a:endParaRPr lang="en-US" sz="2000" dirty="0"/>
          </a:p>
        </p:txBody>
      </p:sp>
      <p:sp>
        <p:nvSpPr>
          <p:cNvPr id="15" name="Segnaposto data 4"/>
          <p:cNvSpPr>
            <a:spLocks noGrp="1"/>
          </p:cNvSpPr>
          <p:nvPr>
            <p:ph type="dt" sz="half" idx="10"/>
          </p:nvPr>
        </p:nvSpPr>
        <p:spPr>
          <a:xfrm>
            <a:off x="8523167" y="6177312"/>
            <a:ext cx="966437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11/11/2016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7244" y="6156812"/>
            <a:ext cx="1905000" cy="457200"/>
          </a:xfrm>
        </p:spPr>
        <p:txBody>
          <a:bodyPr/>
          <a:lstStyle/>
          <a:p>
            <a:r>
              <a:rPr lang="it-IT" altLang="it-IT" dirty="0" smtClean="0">
                <a:solidFill>
                  <a:schemeClr val="bg1"/>
                </a:solidFill>
                <a:latin typeface="+mj-lt"/>
              </a:rPr>
              <a:t>Page 9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785050" y="6146800"/>
            <a:ext cx="4354500" cy="553984"/>
          </a:xfrm>
        </p:spPr>
        <p:txBody>
          <a:bodyPr/>
          <a:lstStyle/>
          <a:p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Introduction to the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 err="1">
                <a:solidFill>
                  <a:schemeClr val="bg1"/>
                </a:solidFill>
                <a:latin typeface="+mj-lt"/>
              </a:rPr>
              <a:t>Geomagic</a:t>
            </a: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 Touch haptic device </a:t>
            </a:r>
            <a:br>
              <a:rPr lang="en-GB" altLang="it-IT" b="1" cap="small" spc="300" dirty="0">
                <a:solidFill>
                  <a:schemeClr val="bg1"/>
                </a:solidFill>
                <a:latin typeface="+mj-lt"/>
              </a:rPr>
            </a:br>
            <a:r>
              <a:rPr lang="en-GB" altLang="it-IT" b="1" cap="small" spc="300" dirty="0">
                <a:solidFill>
                  <a:schemeClr val="bg1"/>
                </a:solidFill>
                <a:latin typeface="+mj-lt"/>
              </a:rPr>
              <a:t>and the relative software libraries</a:t>
            </a:r>
            <a:endParaRPr lang="it-IT" altLang="it-IT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3858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4095</TotalTime>
  <Words>1082</Words>
  <Application>Microsoft Office PowerPoint</Application>
  <PresentationFormat>Widescreen</PresentationFormat>
  <Paragraphs>226</Paragraphs>
  <Slides>17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Tema di Office</vt:lpstr>
      <vt:lpstr>Introduction to the  Geomagic Touch haptic device  and the relative software libraries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Information Extraction from the Web</dc:title>
  <dc:creator>Irvin Aloise</dc:creator>
  <cp:keywords>IA;Sapienza;CNN;Transfer Learning; DAN</cp:keywords>
  <cp:lastModifiedBy>Andrea Gigli</cp:lastModifiedBy>
  <cp:revision>354</cp:revision>
  <dcterms:created xsi:type="dcterms:W3CDTF">2015-11-28T09:41:06Z</dcterms:created>
  <dcterms:modified xsi:type="dcterms:W3CDTF">2016-11-09T23:25:27Z</dcterms:modified>
</cp:coreProperties>
</file>

<file path=docProps/thumbnail.jpeg>
</file>